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8" r:id="rId3"/>
    <p:sldId id="259" r:id="rId4"/>
    <p:sldId id="260" r:id="rId5"/>
    <p:sldId id="264" r:id="rId6"/>
    <p:sldId id="265" r:id="rId7"/>
    <p:sldId id="266" r:id="rId8"/>
    <p:sldId id="268" r:id="rId9"/>
    <p:sldId id="257"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 id="{92A42C1F-A008-4FCC-BEDE-B9EF48559188}">
          <p14:sldIdLst>
            <p14:sldId id="256"/>
          </p14:sldIdLst>
        </p14:section>
        <p14:section name="内容" id="{661A13E5-3DBF-4517-897C-821B55C790F3}">
          <p14:sldIdLst>
            <p14:sldId id="258"/>
            <p14:sldId id="259"/>
            <p14:sldId id="260"/>
            <p14:sldId id="264"/>
            <p14:sldId id="265"/>
            <p14:sldId id="266"/>
            <p14:sldId id="268"/>
            <p14:sldId id="257"/>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71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78856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4040089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48358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17315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811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zh-CN" altLang="en-US"/>
              <a:t>单击此处编辑母版文本样式</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307853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1929308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410319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237104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zh-CN" altLang="en-US"/>
              <a:t>单击此处编辑母版标题样式</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46623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401427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295788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32594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93825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368173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zh-CN" altLang="en-US"/>
              <a:t>单击此处编辑母版标题样式</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A70999F-396D-48DD-B6CE-53D6808B8E3F}" type="datetimeFigureOut">
              <a:rPr lang="zh-CN" altLang="en-US" smtClean="0"/>
              <a:t>2021/1/14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393684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A70999F-396D-48DD-B6CE-53D6808B8E3F}" type="datetimeFigureOut">
              <a:rPr lang="zh-CN" altLang="en-US" smtClean="0"/>
              <a:t>2021/1/14</a:t>
            </a:fld>
            <a:endParaRPr lang="zh-CN"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722C4A4-5F35-468D-8DF6-5F767B9382F0}" type="slidenum">
              <a:rPr lang="zh-CN" altLang="en-US" smtClean="0"/>
              <a:t>‹#›</a:t>
            </a:fld>
            <a:endParaRPr lang="zh-CN" altLang="en-US"/>
          </a:p>
        </p:txBody>
      </p:sp>
    </p:spTree>
    <p:extLst>
      <p:ext uri="{BB962C8B-B14F-4D97-AF65-F5344CB8AC3E}">
        <p14:creationId xmlns:p14="http://schemas.microsoft.com/office/powerpoint/2010/main" val="387852193"/>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1000">
              <a:schemeClr val="bg2">
                <a:tint val="97000"/>
                <a:hueMod val="92000"/>
                <a:satMod val="169000"/>
                <a:lumMod val="164000"/>
              </a:schemeClr>
            </a:gs>
            <a:gs pos="88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75C09-813F-42EE-8BC8-B15C753E674D}"/>
              </a:ext>
            </a:extLst>
          </p:cNvPr>
          <p:cNvSpPr>
            <a:spLocks noGrp="1"/>
          </p:cNvSpPr>
          <p:nvPr>
            <p:ph type="ctrTitle"/>
          </p:nvPr>
        </p:nvSpPr>
        <p:spPr>
          <a:xfrm>
            <a:off x="1361661" y="585649"/>
            <a:ext cx="10068339" cy="2972560"/>
          </a:xfrm>
        </p:spPr>
        <p:txBody>
          <a:bodyPr>
            <a:normAutofit/>
          </a:bodyPr>
          <a:lstStyle/>
          <a:p>
            <a:r>
              <a:rPr lang="en-US" altLang="zh-CN" sz="6000" dirty="0">
                <a:latin typeface="方正小标宋简体" panose="02010601030101010101" pitchFamily="2" charset="-122"/>
                <a:ea typeface="方正小标宋简体" panose="02010601030101010101" pitchFamily="2" charset="-122"/>
              </a:rPr>
              <a:t>2020</a:t>
            </a:r>
            <a:r>
              <a:rPr lang="zh-CN" altLang="en-US" sz="6000" dirty="0">
                <a:latin typeface="方正小标宋简体" panose="02010601030101010101" pitchFamily="2" charset="-122"/>
                <a:ea typeface="方正小标宋简体" panose="02010601030101010101" pitchFamily="2" charset="-122"/>
              </a:rPr>
              <a:t>年度火炬统计工作培训</a:t>
            </a:r>
            <a:br>
              <a:rPr lang="en-US" altLang="zh-CN" sz="6000" dirty="0">
                <a:latin typeface="方正小标宋简体" panose="02010601030101010101" pitchFamily="2" charset="-122"/>
                <a:ea typeface="方正小标宋简体" panose="02010601030101010101" pitchFamily="2" charset="-122"/>
              </a:rPr>
            </a:br>
            <a:r>
              <a:rPr lang="en-US" altLang="zh-CN" sz="6000" dirty="0">
                <a:latin typeface="方正小标宋简体" panose="02010601030101010101" pitchFamily="2" charset="-122"/>
                <a:ea typeface="方正小标宋简体" panose="02010601030101010101" pitchFamily="2" charset="-122"/>
              </a:rPr>
              <a:t>        </a:t>
            </a:r>
            <a:r>
              <a:rPr lang="en-US" altLang="zh-CN" sz="4400" dirty="0">
                <a:latin typeface="方正小标宋简体" panose="02010601030101010101" pitchFamily="2" charset="-122"/>
                <a:ea typeface="方正小标宋简体" panose="02010601030101010101" pitchFamily="2" charset="-122"/>
              </a:rPr>
              <a:t>--</a:t>
            </a:r>
            <a:r>
              <a:rPr lang="zh-CN" altLang="en-US" sz="4400" dirty="0">
                <a:latin typeface="方正小标宋简体" panose="02010601030101010101" pitchFamily="2" charset="-122"/>
                <a:ea typeface="方正小标宋简体" panose="02010601030101010101" pitchFamily="2" charset="-122"/>
              </a:rPr>
              <a:t>科技部政务平台账号认证流程</a:t>
            </a:r>
            <a:endParaRPr lang="zh-CN" altLang="en-US" sz="6000" dirty="0">
              <a:latin typeface="方正小标宋简体" panose="02010601030101010101" pitchFamily="2" charset="-122"/>
              <a:ea typeface="方正小标宋简体" panose="02010601030101010101" pitchFamily="2" charset="-122"/>
            </a:endParaRPr>
          </a:p>
        </p:txBody>
      </p:sp>
      <p:sp>
        <p:nvSpPr>
          <p:cNvPr id="3" name="副标题 2">
            <a:extLst>
              <a:ext uri="{FF2B5EF4-FFF2-40B4-BE49-F238E27FC236}">
                <a16:creationId xmlns:a16="http://schemas.microsoft.com/office/drawing/2014/main" id="{C7A4EC26-97CB-4D4D-8C6E-0E617E705729}"/>
              </a:ext>
            </a:extLst>
          </p:cNvPr>
          <p:cNvSpPr>
            <a:spLocks noGrp="1"/>
          </p:cNvSpPr>
          <p:nvPr>
            <p:ph type="subTitle" idx="1"/>
          </p:nvPr>
        </p:nvSpPr>
        <p:spPr>
          <a:xfrm>
            <a:off x="1524000" y="4267200"/>
            <a:ext cx="9144000" cy="990599"/>
          </a:xfrm>
        </p:spPr>
        <p:txBody>
          <a:bodyPr>
            <a:normAutofit/>
          </a:bodyPr>
          <a:lstStyle/>
          <a:p>
            <a:endParaRPr lang="zh-CN" altLang="en-US" sz="2400" dirty="0">
              <a:solidFill>
                <a:schemeClr val="tx1"/>
              </a:solidFill>
              <a:latin typeface="方正小标宋简体" panose="02010601030101010101" pitchFamily="2" charset="-122"/>
              <a:ea typeface="方正小标宋简体" panose="02010601030101010101" pitchFamily="2" charset="-122"/>
            </a:endParaRPr>
          </a:p>
        </p:txBody>
      </p:sp>
    </p:spTree>
    <p:extLst>
      <p:ext uri="{BB962C8B-B14F-4D97-AF65-F5344CB8AC3E}">
        <p14:creationId xmlns:p14="http://schemas.microsoft.com/office/powerpoint/2010/main" val="95108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07C6D4BE-BE43-48E2-9817-5172942BA3DB}"/>
              </a:ext>
            </a:extLst>
          </p:cNvPr>
          <p:cNvSpPr>
            <a:spLocks noGrp="1"/>
          </p:cNvSpPr>
          <p:nvPr>
            <p:ph type="title"/>
          </p:nvPr>
        </p:nvSpPr>
        <p:spPr>
          <a:xfrm>
            <a:off x="732504" y="329096"/>
            <a:ext cx="8761411" cy="1064590"/>
          </a:xfrm>
        </p:spPr>
        <p:txBody>
          <a:bodyPr>
            <a:normAutofit/>
          </a:bodyPr>
          <a:lstStyle/>
          <a:p>
            <a:r>
              <a:rPr lang="zh-CN" altLang="en-US" sz="4800" dirty="0">
                <a:solidFill>
                  <a:srgbClr val="002060"/>
                </a:solidFill>
                <a:latin typeface="方正小标宋简体" panose="02010601030101010101" pitchFamily="2" charset="-122"/>
                <a:ea typeface="方正小标宋简体" panose="02010601030101010101" pitchFamily="2" charset="-122"/>
              </a:rPr>
              <a:t>实名认证规则</a:t>
            </a:r>
          </a:p>
        </p:txBody>
      </p:sp>
      <p:sp>
        <p:nvSpPr>
          <p:cNvPr id="3" name="文本框 2">
            <a:extLst>
              <a:ext uri="{FF2B5EF4-FFF2-40B4-BE49-F238E27FC236}">
                <a16:creationId xmlns:a16="http://schemas.microsoft.com/office/drawing/2014/main" id="{F506F246-21E6-4209-A142-BDE17052A7EE}"/>
              </a:ext>
            </a:extLst>
          </p:cNvPr>
          <p:cNvSpPr txBox="1"/>
          <p:nvPr/>
        </p:nvSpPr>
        <p:spPr>
          <a:xfrm>
            <a:off x="656303" y="1201874"/>
            <a:ext cx="10395155" cy="5157181"/>
          </a:xfrm>
          <a:prstGeom prst="rect">
            <a:avLst/>
          </a:prstGeom>
          <a:noFill/>
        </p:spPr>
        <p:txBody>
          <a:bodyPr wrap="square" rtlCol="0">
            <a:spAutoFit/>
          </a:bodyPr>
          <a:lstStyle/>
          <a:p>
            <a:pPr algn="l"/>
            <a:r>
              <a:rPr lang="zh-CN" altLang="en-US" sz="3200" dirty="0">
                <a:solidFill>
                  <a:srgbClr val="000000"/>
                </a:solidFill>
                <a:latin typeface="黑体" panose="02010609060101010101" pitchFamily="49" charset="-122"/>
                <a:ea typeface="黑体" panose="02010609060101010101" pitchFamily="49" charset="-122"/>
              </a:rPr>
              <a:t>一、</a:t>
            </a:r>
            <a:r>
              <a:rPr lang="zh-CN" altLang="en-US" sz="3200" b="0" i="0" dirty="0">
                <a:solidFill>
                  <a:srgbClr val="000000"/>
                </a:solidFill>
                <a:effectLst/>
                <a:latin typeface="黑体" panose="02010609060101010101" pitchFamily="49" charset="-122"/>
                <a:ea typeface="黑体" panose="02010609060101010101" pitchFamily="49" charset="-122"/>
              </a:rPr>
              <a:t>法人认证规则</a:t>
            </a:r>
          </a:p>
          <a:p>
            <a:pPr algn="l">
              <a:lnSpc>
                <a:spcPts val="3000"/>
              </a:lnSpc>
            </a:pPr>
            <a:r>
              <a:rPr lang="en-US" altLang="zh-CN" sz="2400" b="1" i="0" dirty="0">
                <a:solidFill>
                  <a:srgbClr val="000000"/>
                </a:solidFill>
                <a:effectLst/>
                <a:latin typeface="楷体_GB2312" panose="02010609030101010101" pitchFamily="49" charset="-122"/>
                <a:ea typeface="楷体_GB2312" panose="02010609030101010101" pitchFamily="49" charset="-122"/>
              </a:rPr>
              <a:t>1.</a:t>
            </a:r>
            <a:r>
              <a:rPr lang="zh-CN" altLang="en-US" sz="2400" b="1" i="0" dirty="0">
                <a:solidFill>
                  <a:srgbClr val="000000"/>
                </a:solidFill>
                <a:effectLst/>
                <a:latin typeface="楷体_GB2312" panose="02010609030101010101" pitchFamily="49" charset="-122"/>
                <a:ea typeface="楷体_GB2312" panose="02010609030101010101" pitchFamily="49" charset="-122"/>
              </a:rPr>
              <a:t>补充法人信息进行实名认证</a:t>
            </a:r>
            <a:endParaRPr lang="en-US" altLang="zh-CN" sz="2400" b="1" i="0" dirty="0">
              <a:solidFill>
                <a:srgbClr val="000000"/>
              </a:solidFill>
              <a:effectLst/>
              <a:latin typeface="楷体_GB2312" panose="02010609030101010101" pitchFamily="49" charset="-122"/>
              <a:ea typeface="楷体_GB2312" panose="02010609030101010101" pitchFamily="49" charset="-122"/>
            </a:endParaRPr>
          </a:p>
          <a:p>
            <a:pPr algn="l">
              <a:lnSpc>
                <a:spcPts val="3000"/>
              </a:lnSpc>
            </a:pPr>
            <a:r>
              <a:rPr lang="zh-CN" altLang="en-US" sz="2400" b="0" i="0" dirty="0">
                <a:solidFill>
                  <a:srgbClr val="000000"/>
                </a:solidFill>
                <a:effectLst/>
                <a:latin typeface="仿宋_GB2312" panose="02010609030101010101" pitchFamily="49" charset="-122"/>
                <a:ea typeface="仿宋_GB2312" panose="02010609030101010101" pitchFamily="49" charset="-122"/>
              </a:rPr>
              <a:t>①“境内单位”中的“企业法人”、“社会组织法人”、“事业单位法人”类型的法人须进行实名认证。</a:t>
            </a:r>
          </a:p>
          <a:p>
            <a:pPr algn="l">
              <a:lnSpc>
                <a:spcPts val="3000"/>
              </a:lnSpc>
            </a:pPr>
            <a:r>
              <a:rPr lang="zh-CN" altLang="en-US" sz="2400" b="0" i="0" dirty="0">
                <a:solidFill>
                  <a:srgbClr val="000000"/>
                </a:solidFill>
                <a:effectLst/>
                <a:latin typeface="仿宋_GB2312" panose="02010609030101010101" pitchFamily="49" charset="-122"/>
                <a:ea typeface="仿宋_GB2312" panose="02010609030101010101" pitchFamily="49" charset="-122"/>
              </a:rPr>
              <a:t>②法人用户信息保存时，进行实名认证，请如实填写相关信息，以免影响实名认证结果。</a:t>
            </a:r>
            <a:endParaRPr lang="en-US" altLang="zh-CN" sz="2400" b="0" i="0" dirty="0">
              <a:solidFill>
                <a:srgbClr val="000000"/>
              </a:solidFill>
              <a:effectLst/>
              <a:latin typeface="仿宋_GB2312" panose="02010609030101010101" pitchFamily="49" charset="-122"/>
              <a:ea typeface="仿宋_GB2312" panose="02010609030101010101" pitchFamily="49" charset="-122"/>
            </a:endParaRPr>
          </a:p>
          <a:p>
            <a:pPr>
              <a:lnSpc>
                <a:spcPts val="3000"/>
              </a:lnSpc>
            </a:pPr>
            <a:r>
              <a:rPr lang="en-US" altLang="zh-CN" sz="2400" b="1" dirty="0">
                <a:solidFill>
                  <a:srgbClr val="000000"/>
                </a:solidFill>
                <a:latin typeface="楷体_GB2312" panose="02010609030101010101" pitchFamily="49" charset="-122"/>
                <a:ea typeface="楷体_GB2312" panose="02010609030101010101" pitchFamily="49" charset="-122"/>
              </a:rPr>
              <a:t>2.</a:t>
            </a:r>
            <a:r>
              <a:rPr lang="zh-CN" altLang="en-US" sz="2400" b="1" dirty="0">
                <a:solidFill>
                  <a:srgbClr val="000000"/>
                </a:solidFill>
                <a:latin typeface="楷体_GB2312" panose="02010609030101010101" pitchFamily="49" charset="-122"/>
                <a:ea typeface="楷体_GB2312" panose="02010609030101010101" pitchFamily="49" charset="-122"/>
              </a:rPr>
              <a:t>特殊情况处理</a:t>
            </a:r>
            <a:endParaRPr lang="en-US" altLang="zh-CN" sz="2400" b="1" dirty="0">
              <a:solidFill>
                <a:srgbClr val="000000"/>
              </a:solidFill>
              <a:latin typeface="楷体_GB2312" panose="02010609030101010101" pitchFamily="49" charset="-122"/>
              <a:ea typeface="楷体_GB2312" panose="02010609030101010101" pitchFamily="49" charset="-122"/>
            </a:endParaRPr>
          </a:p>
          <a:p>
            <a:pPr>
              <a:lnSpc>
                <a:spcPts val="3000"/>
              </a:lnSpc>
            </a:pPr>
            <a:r>
              <a:rPr lang="zh-CN" altLang="en-US" sz="2400" b="0" i="0" dirty="0">
                <a:solidFill>
                  <a:srgbClr val="000000"/>
                </a:solidFill>
                <a:effectLst/>
                <a:latin typeface="仿宋_GB2312" panose="02010609030101010101" pitchFamily="49" charset="-122"/>
                <a:ea typeface="仿宋_GB2312" panose="02010609030101010101" pitchFamily="49" charset="-122"/>
              </a:rPr>
              <a:t>①如信息填写正确，但实名认证失败，请到当地工商局确认登记信息。</a:t>
            </a:r>
          </a:p>
          <a:p>
            <a:pPr algn="l">
              <a:lnSpc>
                <a:spcPts val="3000"/>
              </a:lnSpc>
            </a:pPr>
            <a:r>
              <a:rPr lang="zh-CN" altLang="en-US" sz="2400" b="0" i="0" dirty="0">
                <a:solidFill>
                  <a:srgbClr val="000000"/>
                </a:solidFill>
                <a:effectLst/>
                <a:latin typeface="仿宋_GB2312" panose="02010609030101010101" pitchFamily="49" charset="-122"/>
                <a:ea typeface="仿宋_GB2312" panose="02010609030101010101" pitchFamily="49" charset="-122"/>
              </a:rPr>
              <a:t>②如在当地工商局确认登记信息后，仍实名认证失败的，可到“法人上传信息”中提交法人证明材料，进行“审核认证”。</a:t>
            </a:r>
          </a:p>
          <a:p>
            <a:pPr algn="l">
              <a:lnSpc>
                <a:spcPts val="3000"/>
              </a:lnSpc>
            </a:pPr>
            <a:r>
              <a:rPr lang="zh-CN" altLang="en-US" sz="2400" b="0" i="0" dirty="0">
                <a:solidFill>
                  <a:srgbClr val="000000"/>
                </a:solidFill>
                <a:effectLst/>
                <a:latin typeface="仿宋_GB2312" panose="02010609030101010101" pitchFamily="49" charset="-122"/>
                <a:ea typeface="仿宋_GB2312" panose="02010609030101010101" pitchFamily="49" charset="-122"/>
              </a:rPr>
              <a:t>③“境内单位”中的“其他”类型的法人以及</a:t>
            </a:r>
            <a:r>
              <a:rPr lang="zh-CN" altLang="en-US" sz="2400" b="1" i="0" dirty="0">
                <a:solidFill>
                  <a:srgbClr val="0070C0"/>
                </a:solidFill>
                <a:effectLst/>
                <a:latin typeface="仿宋_GB2312" panose="02010609030101010101" pitchFamily="49" charset="-122"/>
                <a:ea typeface="仿宋_GB2312" panose="02010609030101010101" pitchFamily="49" charset="-122"/>
              </a:rPr>
              <a:t>“港澳台地区单位”和“境外单位”的法人不支持实名认证，须到“上传法人信息”中提交法人证明材料，进行“审核认证”。</a:t>
            </a:r>
          </a:p>
        </p:txBody>
      </p:sp>
    </p:spTree>
    <p:extLst>
      <p:ext uri="{BB962C8B-B14F-4D97-AF65-F5344CB8AC3E}">
        <p14:creationId xmlns:p14="http://schemas.microsoft.com/office/powerpoint/2010/main" val="167577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07C6D4BE-BE43-48E2-9817-5172942BA3DB}"/>
              </a:ext>
            </a:extLst>
          </p:cNvPr>
          <p:cNvSpPr>
            <a:spLocks noGrp="1"/>
          </p:cNvSpPr>
          <p:nvPr>
            <p:ph type="title"/>
          </p:nvPr>
        </p:nvSpPr>
        <p:spPr>
          <a:xfrm>
            <a:off x="732504" y="329096"/>
            <a:ext cx="8761411" cy="1064590"/>
          </a:xfrm>
        </p:spPr>
        <p:txBody>
          <a:bodyPr>
            <a:normAutofit/>
          </a:bodyPr>
          <a:lstStyle/>
          <a:p>
            <a:r>
              <a:rPr lang="zh-CN" altLang="en-US" sz="4800" dirty="0">
                <a:solidFill>
                  <a:srgbClr val="002060"/>
                </a:solidFill>
                <a:latin typeface="方正小标宋简体" panose="02010601030101010101" pitchFamily="2" charset="-122"/>
                <a:ea typeface="方正小标宋简体" panose="02010601030101010101" pitchFamily="2" charset="-122"/>
              </a:rPr>
              <a:t>实名认证规则</a:t>
            </a:r>
          </a:p>
        </p:txBody>
      </p:sp>
      <p:sp>
        <p:nvSpPr>
          <p:cNvPr id="3" name="文本框 2">
            <a:extLst>
              <a:ext uri="{FF2B5EF4-FFF2-40B4-BE49-F238E27FC236}">
                <a16:creationId xmlns:a16="http://schemas.microsoft.com/office/drawing/2014/main" id="{F506F246-21E6-4209-A142-BDE17052A7EE}"/>
              </a:ext>
            </a:extLst>
          </p:cNvPr>
          <p:cNvSpPr txBox="1"/>
          <p:nvPr/>
        </p:nvSpPr>
        <p:spPr>
          <a:xfrm>
            <a:off x="656303" y="1201874"/>
            <a:ext cx="10395155" cy="4684937"/>
          </a:xfrm>
          <a:prstGeom prst="rect">
            <a:avLst/>
          </a:prstGeom>
          <a:noFill/>
        </p:spPr>
        <p:txBody>
          <a:bodyPr wrap="square" rtlCol="0">
            <a:spAutoFit/>
          </a:bodyPr>
          <a:lstStyle/>
          <a:p>
            <a:pPr algn="l"/>
            <a:r>
              <a:rPr lang="zh-CN" altLang="en-US" sz="3200" dirty="0">
                <a:solidFill>
                  <a:srgbClr val="000000"/>
                </a:solidFill>
                <a:latin typeface="黑体" panose="02010609060101010101" pitchFamily="49" charset="-122"/>
                <a:ea typeface="黑体" panose="02010609060101010101" pitchFamily="49" charset="-122"/>
              </a:rPr>
              <a:t>一、</a:t>
            </a:r>
            <a:r>
              <a:rPr lang="zh-CN" altLang="en-US" sz="3200" b="0" i="0" dirty="0">
                <a:solidFill>
                  <a:srgbClr val="000000"/>
                </a:solidFill>
                <a:effectLst/>
                <a:latin typeface="黑体" panose="02010609060101010101" pitchFamily="49" charset="-122"/>
                <a:ea typeface="黑体" panose="02010609060101010101" pitchFamily="49" charset="-122"/>
              </a:rPr>
              <a:t>主代办人认证规则</a:t>
            </a:r>
          </a:p>
          <a:p>
            <a:pPr algn="l">
              <a:lnSpc>
                <a:spcPts val="3600"/>
              </a:lnSpc>
            </a:pPr>
            <a:r>
              <a:rPr lang="zh-CN" altLang="en-US" sz="2800" i="0" dirty="0">
                <a:solidFill>
                  <a:srgbClr val="000000"/>
                </a:solidFill>
                <a:effectLst/>
                <a:latin typeface="仿宋_GB2312" panose="02010609030101010101" pitchFamily="49" charset="-122"/>
                <a:ea typeface="仿宋_GB2312" panose="02010609030101010101" pitchFamily="49" charset="-122"/>
              </a:rPr>
              <a:t>①证件类型为“居民身份证”及类型为“中华人民共和国港、澳、台地区”的主代办人须进行实名认证。</a:t>
            </a:r>
          </a:p>
          <a:p>
            <a:pPr algn="l">
              <a:lnSpc>
                <a:spcPts val="3600"/>
              </a:lnSpc>
            </a:pPr>
            <a:r>
              <a:rPr lang="zh-CN" altLang="en-US" sz="2800" i="0" dirty="0">
                <a:solidFill>
                  <a:srgbClr val="000000"/>
                </a:solidFill>
                <a:effectLst/>
                <a:latin typeface="仿宋_GB2312" panose="02010609030101010101" pitchFamily="49" charset="-122"/>
                <a:ea typeface="仿宋_GB2312" panose="02010609030101010101" pitchFamily="49" charset="-122"/>
              </a:rPr>
              <a:t>②主代办人信息保存时，进行实名认证，请如实填写相关信息，以免影响实名认证结果。</a:t>
            </a:r>
          </a:p>
          <a:p>
            <a:pPr algn="l">
              <a:lnSpc>
                <a:spcPts val="3600"/>
              </a:lnSpc>
            </a:pPr>
            <a:r>
              <a:rPr lang="zh-CN" altLang="en-US" sz="2800" i="0" dirty="0">
                <a:solidFill>
                  <a:srgbClr val="000000"/>
                </a:solidFill>
                <a:effectLst/>
                <a:latin typeface="仿宋_GB2312" panose="02010609030101010101" pitchFamily="49" charset="-122"/>
                <a:ea typeface="仿宋_GB2312" panose="02010609030101010101" pitchFamily="49" charset="-122"/>
              </a:rPr>
              <a:t>③如实名认证失败的，须到“法人上传信息”中提交证明材料，等待“审核认证”。</a:t>
            </a:r>
          </a:p>
          <a:p>
            <a:pPr algn="l">
              <a:lnSpc>
                <a:spcPts val="3600"/>
              </a:lnSpc>
            </a:pPr>
            <a:r>
              <a:rPr lang="zh-CN" altLang="en-US" sz="2800" i="0" dirty="0">
                <a:solidFill>
                  <a:srgbClr val="000000"/>
                </a:solidFill>
                <a:effectLst/>
                <a:latin typeface="仿宋_GB2312" panose="02010609030101010101" pitchFamily="49" charset="-122"/>
                <a:ea typeface="仿宋_GB2312" panose="02010609030101010101" pitchFamily="49" charset="-122"/>
              </a:rPr>
              <a:t>④证件类型为“外国人永久居留身份证”及类型为“其他”的主代办人不支持实名认证，须到“上传主代办人信息”中提交个人证明材料，等待“审核认证”。</a:t>
            </a:r>
            <a:endParaRPr lang="zh-CN" altLang="en-US" sz="2800" i="0" dirty="0">
              <a:solidFill>
                <a:srgbClr val="0070C0"/>
              </a:solidFill>
              <a:effectLst/>
              <a:latin typeface="仿宋_GB2312" panose="02010609030101010101" pitchFamily="49" charset="-122"/>
              <a:ea typeface="仿宋_GB2312" panose="02010609030101010101" pitchFamily="49" charset="-122"/>
            </a:endParaRPr>
          </a:p>
        </p:txBody>
      </p:sp>
    </p:spTree>
    <p:extLst>
      <p:ext uri="{BB962C8B-B14F-4D97-AF65-F5344CB8AC3E}">
        <p14:creationId xmlns:p14="http://schemas.microsoft.com/office/powerpoint/2010/main" val="234076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32000">
              <a:schemeClr val="bg2">
                <a:tint val="97000"/>
                <a:hueMod val="162000"/>
                <a:satMod val="200000"/>
                <a:lumMod val="124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9CC429C-396F-4AFF-B3BB-B56EBB35F1CC}"/>
              </a:ext>
            </a:extLst>
          </p:cNvPr>
          <p:cNvSpPr>
            <a:spLocks noGrp="1"/>
          </p:cNvSpPr>
          <p:nvPr>
            <p:ph type="title"/>
          </p:nvPr>
        </p:nvSpPr>
        <p:spPr>
          <a:xfrm>
            <a:off x="1063487" y="218660"/>
            <a:ext cx="10817880" cy="2544418"/>
          </a:xfrm>
        </p:spPr>
        <p:txBody>
          <a:bodyPr>
            <a:normAutofit/>
          </a:bodyPr>
          <a:lstStyle/>
          <a:p>
            <a:r>
              <a:rPr lang="zh-CN" altLang="en-US" sz="4000" dirty="0">
                <a:solidFill>
                  <a:schemeClr val="bg1"/>
                </a:solidFill>
                <a:latin typeface="黑体" panose="02010609060101010101" pitchFamily="49" charset="-122"/>
                <a:ea typeface="黑体" panose="02010609060101010101" pitchFamily="49" charset="-122"/>
              </a:rPr>
              <a:t>一：登录科技部政务平台</a:t>
            </a:r>
            <a:br>
              <a:rPr lang="en-US" altLang="zh-CN" dirty="0"/>
            </a:br>
            <a:r>
              <a:rPr lang="en-US" altLang="zh-CN" sz="2400" dirty="0">
                <a:solidFill>
                  <a:schemeClr val="bg1"/>
                </a:solidFill>
              </a:rPr>
              <a:t>1.</a:t>
            </a:r>
            <a:r>
              <a:rPr lang="zh-CN" altLang="en-US" sz="2400" dirty="0">
                <a:solidFill>
                  <a:schemeClr val="bg1"/>
                </a:solidFill>
              </a:rPr>
              <a:t> 确认登录账号</a:t>
            </a:r>
            <a:br>
              <a:rPr lang="en-US" altLang="zh-CN" sz="2400" dirty="0">
                <a:solidFill>
                  <a:schemeClr val="bg1"/>
                </a:solidFill>
              </a:rPr>
            </a:br>
            <a:r>
              <a:rPr lang="zh-CN" altLang="en-US" sz="2400" dirty="0">
                <a:solidFill>
                  <a:schemeClr val="bg1"/>
                </a:solidFill>
              </a:rPr>
              <a:t>（政务平台企业法人登录账号一般与原火炬中心单点登录系统账号一致，为企业</a:t>
            </a:r>
            <a:r>
              <a:rPr lang="en-US" altLang="zh-CN" sz="2400" dirty="0">
                <a:solidFill>
                  <a:schemeClr val="bg1"/>
                </a:solidFill>
              </a:rPr>
              <a:t>18</a:t>
            </a:r>
            <a:r>
              <a:rPr lang="zh-CN" altLang="en-US" sz="2400" dirty="0">
                <a:solidFill>
                  <a:schemeClr val="bg1"/>
                </a:solidFill>
              </a:rPr>
              <a:t>位统一社会信用代码）</a:t>
            </a:r>
            <a:br>
              <a:rPr lang="en-US" altLang="zh-CN" sz="2400" dirty="0">
                <a:solidFill>
                  <a:schemeClr val="bg1"/>
                </a:solidFill>
              </a:rPr>
            </a:br>
            <a:r>
              <a:rPr lang="zh-CN" altLang="en-US" sz="2400" dirty="0">
                <a:solidFill>
                  <a:schemeClr val="bg1"/>
                </a:solidFill>
              </a:rPr>
              <a:t>如不确定账号，可到原单点登录系统查询</a:t>
            </a:r>
            <a:br>
              <a:rPr lang="en-US" altLang="zh-CN" sz="2400" dirty="0">
                <a:solidFill>
                  <a:schemeClr val="bg1"/>
                </a:solidFill>
              </a:rPr>
            </a:br>
            <a:r>
              <a:rPr lang="zh-CN" altLang="en-US" sz="2400" dirty="0">
                <a:solidFill>
                  <a:schemeClr val="bg1"/>
                </a:solidFill>
              </a:rPr>
              <a:t>查询链接：</a:t>
            </a:r>
            <a:r>
              <a:rPr lang="en-US" altLang="zh-CN" sz="2400" dirty="0">
                <a:solidFill>
                  <a:schemeClr val="bg1"/>
                </a:solidFill>
              </a:rPr>
              <a:t>https://tj.chinatorch.org.cn/</a:t>
            </a:r>
            <a:endParaRPr lang="zh-CN" altLang="en-US" dirty="0">
              <a:solidFill>
                <a:schemeClr val="bg1"/>
              </a:solidFill>
            </a:endParaRPr>
          </a:p>
        </p:txBody>
      </p:sp>
      <p:sp>
        <p:nvSpPr>
          <p:cNvPr id="16" name="箭头: 右 15">
            <a:extLst>
              <a:ext uri="{FF2B5EF4-FFF2-40B4-BE49-F238E27FC236}">
                <a16:creationId xmlns:a16="http://schemas.microsoft.com/office/drawing/2014/main" id="{3F9657FC-A456-432F-8249-FE5CBADDE8B1}"/>
              </a:ext>
            </a:extLst>
          </p:cNvPr>
          <p:cNvSpPr/>
          <p:nvPr/>
        </p:nvSpPr>
        <p:spPr>
          <a:xfrm>
            <a:off x="5636177" y="4144618"/>
            <a:ext cx="787814" cy="884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F7A4F5E0-E489-4042-A4D3-B2CFB89177F9}"/>
              </a:ext>
            </a:extLst>
          </p:cNvPr>
          <p:cNvPicPr>
            <a:picLocks noChangeAspect="1"/>
          </p:cNvPicPr>
          <p:nvPr/>
        </p:nvPicPr>
        <p:blipFill>
          <a:blip r:embed="rId2"/>
          <a:stretch>
            <a:fillRect/>
          </a:stretch>
        </p:blipFill>
        <p:spPr>
          <a:xfrm>
            <a:off x="45099" y="2871622"/>
            <a:ext cx="5505370" cy="3668327"/>
          </a:xfrm>
          <a:prstGeom prst="rect">
            <a:avLst/>
          </a:prstGeom>
        </p:spPr>
      </p:pic>
      <p:pic>
        <p:nvPicPr>
          <p:cNvPr id="5" name="图片 4">
            <a:extLst>
              <a:ext uri="{FF2B5EF4-FFF2-40B4-BE49-F238E27FC236}">
                <a16:creationId xmlns:a16="http://schemas.microsoft.com/office/drawing/2014/main" id="{6A5F63FB-057A-43B4-9A6F-0ED1A80D8580}"/>
              </a:ext>
            </a:extLst>
          </p:cNvPr>
          <p:cNvPicPr>
            <a:picLocks noChangeAspect="1"/>
          </p:cNvPicPr>
          <p:nvPr/>
        </p:nvPicPr>
        <p:blipFill>
          <a:blip r:embed="rId3"/>
          <a:stretch>
            <a:fillRect/>
          </a:stretch>
        </p:blipFill>
        <p:spPr>
          <a:xfrm>
            <a:off x="6472427" y="2862003"/>
            <a:ext cx="5719458" cy="3777337"/>
          </a:xfrm>
          <a:prstGeom prst="rect">
            <a:avLst/>
          </a:prstGeom>
        </p:spPr>
      </p:pic>
    </p:spTree>
    <p:extLst>
      <p:ext uri="{BB962C8B-B14F-4D97-AF65-F5344CB8AC3E}">
        <p14:creationId xmlns:p14="http://schemas.microsoft.com/office/powerpoint/2010/main" val="49803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9CC429C-396F-4AFF-B3BB-B56EBB35F1CC}"/>
              </a:ext>
            </a:extLst>
          </p:cNvPr>
          <p:cNvSpPr>
            <a:spLocks noGrp="1"/>
          </p:cNvSpPr>
          <p:nvPr>
            <p:ph type="title"/>
          </p:nvPr>
        </p:nvSpPr>
        <p:spPr>
          <a:xfrm>
            <a:off x="1063487" y="218660"/>
            <a:ext cx="10817880" cy="874644"/>
          </a:xfrm>
        </p:spPr>
        <p:txBody>
          <a:bodyPr>
            <a:normAutofit/>
          </a:bodyPr>
          <a:lstStyle/>
          <a:p>
            <a:r>
              <a:rPr lang="zh-CN" altLang="en-US" sz="4000" dirty="0">
                <a:solidFill>
                  <a:schemeClr val="bg1"/>
                </a:solidFill>
                <a:latin typeface="黑体" panose="02010609060101010101" pitchFamily="49" charset="-122"/>
                <a:ea typeface="黑体" panose="02010609060101010101" pitchFamily="49" charset="-122"/>
              </a:rPr>
              <a:t>一：登录科技部政务平台</a:t>
            </a:r>
            <a:endParaRPr lang="zh-CN" altLang="en-US" dirty="0">
              <a:solidFill>
                <a:schemeClr val="bg1"/>
              </a:solidFill>
            </a:endParaRPr>
          </a:p>
        </p:txBody>
      </p:sp>
      <p:sp>
        <p:nvSpPr>
          <p:cNvPr id="6" name="标题 6">
            <a:extLst>
              <a:ext uri="{FF2B5EF4-FFF2-40B4-BE49-F238E27FC236}">
                <a16:creationId xmlns:a16="http://schemas.microsoft.com/office/drawing/2014/main" id="{B102E249-CD6B-48A2-96A0-82D644E454D2}"/>
              </a:ext>
            </a:extLst>
          </p:cNvPr>
          <p:cNvSpPr txBox="1">
            <a:spLocks/>
          </p:cNvSpPr>
          <p:nvPr/>
        </p:nvSpPr>
        <p:spPr>
          <a:xfrm>
            <a:off x="1063487" y="1003851"/>
            <a:ext cx="10817880" cy="1162879"/>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sz="2400" dirty="0">
                <a:solidFill>
                  <a:schemeClr val="bg1"/>
                </a:solidFill>
              </a:rPr>
              <a:t>2.</a:t>
            </a:r>
            <a:r>
              <a:rPr lang="zh-CN" altLang="en-US" sz="2400" dirty="0">
                <a:solidFill>
                  <a:schemeClr val="bg1"/>
                </a:solidFill>
              </a:rPr>
              <a:t> 登录科技部政务平台</a:t>
            </a:r>
            <a:br>
              <a:rPr lang="en-US" altLang="zh-CN" sz="2400" dirty="0">
                <a:solidFill>
                  <a:schemeClr val="bg1"/>
                </a:solidFill>
              </a:rPr>
            </a:br>
            <a:r>
              <a:rPr lang="zh-CN" altLang="en-US" sz="2400" dirty="0">
                <a:solidFill>
                  <a:schemeClr val="bg1"/>
                </a:solidFill>
              </a:rPr>
              <a:t>科技部政务平台：</a:t>
            </a:r>
            <a:r>
              <a:rPr lang="en-US" altLang="zh-CN" sz="2400" u="sng" dirty="0">
                <a:solidFill>
                  <a:schemeClr val="bg1"/>
                </a:solidFill>
              </a:rPr>
              <a:t>https://fuwu.most.gov.cn/</a:t>
            </a:r>
            <a:endParaRPr lang="zh-CN" altLang="en-US" u="sng" dirty="0">
              <a:solidFill>
                <a:schemeClr val="bg1"/>
              </a:solidFill>
            </a:endParaRPr>
          </a:p>
        </p:txBody>
      </p:sp>
      <p:pic>
        <p:nvPicPr>
          <p:cNvPr id="3" name="图片 2">
            <a:extLst>
              <a:ext uri="{FF2B5EF4-FFF2-40B4-BE49-F238E27FC236}">
                <a16:creationId xmlns:a16="http://schemas.microsoft.com/office/drawing/2014/main" id="{16E0088E-535B-455E-B45A-D44075827F3B}"/>
              </a:ext>
            </a:extLst>
          </p:cNvPr>
          <p:cNvPicPr>
            <a:picLocks noChangeAspect="1"/>
          </p:cNvPicPr>
          <p:nvPr/>
        </p:nvPicPr>
        <p:blipFill>
          <a:blip r:embed="rId2"/>
          <a:stretch>
            <a:fillRect/>
          </a:stretch>
        </p:blipFill>
        <p:spPr>
          <a:xfrm>
            <a:off x="310633" y="2054089"/>
            <a:ext cx="6478132" cy="2358885"/>
          </a:xfrm>
          <a:prstGeom prst="rect">
            <a:avLst/>
          </a:prstGeom>
        </p:spPr>
      </p:pic>
      <p:pic>
        <p:nvPicPr>
          <p:cNvPr id="5" name="图片 4">
            <a:extLst>
              <a:ext uri="{FF2B5EF4-FFF2-40B4-BE49-F238E27FC236}">
                <a16:creationId xmlns:a16="http://schemas.microsoft.com/office/drawing/2014/main" id="{092E9107-EAFB-47E1-A052-B70EB7F90BA6}"/>
              </a:ext>
            </a:extLst>
          </p:cNvPr>
          <p:cNvPicPr>
            <a:picLocks noChangeAspect="1"/>
          </p:cNvPicPr>
          <p:nvPr/>
        </p:nvPicPr>
        <p:blipFill>
          <a:blip r:embed="rId3"/>
          <a:stretch>
            <a:fillRect/>
          </a:stretch>
        </p:blipFill>
        <p:spPr>
          <a:xfrm>
            <a:off x="7176052" y="3856868"/>
            <a:ext cx="4906617" cy="2891804"/>
          </a:xfrm>
          <a:prstGeom prst="rect">
            <a:avLst/>
          </a:prstGeom>
        </p:spPr>
      </p:pic>
      <p:sp>
        <p:nvSpPr>
          <p:cNvPr id="8" name="箭头: 直角上 7">
            <a:extLst>
              <a:ext uri="{FF2B5EF4-FFF2-40B4-BE49-F238E27FC236}">
                <a16:creationId xmlns:a16="http://schemas.microsoft.com/office/drawing/2014/main" id="{1292BD88-1128-4F82-877B-395DA4A63760}"/>
              </a:ext>
            </a:extLst>
          </p:cNvPr>
          <p:cNvSpPr/>
          <p:nvPr/>
        </p:nvSpPr>
        <p:spPr>
          <a:xfrm rot="5400000">
            <a:off x="4462840" y="3647496"/>
            <a:ext cx="1381538" cy="32703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445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9CC429C-396F-4AFF-B3BB-B56EBB35F1CC}"/>
              </a:ext>
            </a:extLst>
          </p:cNvPr>
          <p:cNvSpPr>
            <a:spLocks noGrp="1"/>
          </p:cNvSpPr>
          <p:nvPr>
            <p:ph type="title"/>
          </p:nvPr>
        </p:nvSpPr>
        <p:spPr>
          <a:xfrm>
            <a:off x="1063487" y="218660"/>
            <a:ext cx="10817880" cy="874644"/>
          </a:xfrm>
        </p:spPr>
        <p:txBody>
          <a:bodyPr>
            <a:normAutofit/>
          </a:bodyPr>
          <a:lstStyle/>
          <a:p>
            <a:r>
              <a:rPr lang="zh-CN" altLang="en-US" sz="4000" dirty="0">
                <a:solidFill>
                  <a:schemeClr val="bg1"/>
                </a:solidFill>
                <a:latin typeface="黑体" panose="02010609060101010101" pitchFamily="49" charset="-122"/>
                <a:ea typeface="黑体" panose="02010609060101010101" pitchFamily="49" charset="-122"/>
              </a:rPr>
              <a:t>一：登录科技部政务平台</a:t>
            </a:r>
            <a:endParaRPr lang="zh-CN" altLang="en-US" dirty="0">
              <a:solidFill>
                <a:schemeClr val="bg1"/>
              </a:solidFill>
            </a:endParaRPr>
          </a:p>
        </p:txBody>
      </p:sp>
      <p:sp>
        <p:nvSpPr>
          <p:cNvPr id="6" name="标题 6">
            <a:extLst>
              <a:ext uri="{FF2B5EF4-FFF2-40B4-BE49-F238E27FC236}">
                <a16:creationId xmlns:a16="http://schemas.microsoft.com/office/drawing/2014/main" id="{B102E249-CD6B-48A2-96A0-82D644E454D2}"/>
              </a:ext>
            </a:extLst>
          </p:cNvPr>
          <p:cNvSpPr txBox="1">
            <a:spLocks/>
          </p:cNvSpPr>
          <p:nvPr/>
        </p:nvSpPr>
        <p:spPr>
          <a:xfrm>
            <a:off x="1063488" y="1003851"/>
            <a:ext cx="10065026" cy="785192"/>
          </a:xfrm>
          <a:prstGeom prst="rect">
            <a:avLst/>
          </a:prstGeom>
          <a:effectLst/>
        </p:spPr>
        <p:txBody>
          <a:bodyPr vert="horz" lIns="91440" tIns="45720" rIns="91440" bIns="45720" rtlCol="0" anchor="ctr">
            <a:normAutofit fontScale="92500" lnSpcReduction="10000"/>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0000"/>
              </a:lnSpc>
            </a:pPr>
            <a:r>
              <a:rPr lang="zh-CN" altLang="en-US" sz="2400" dirty="0">
                <a:solidFill>
                  <a:schemeClr val="bg1"/>
                </a:solidFill>
                <a:latin typeface="仿宋_GB2312" panose="02010609030101010101" pitchFamily="49" charset="-122"/>
                <a:ea typeface="仿宋_GB2312" panose="02010609030101010101" pitchFamily="49" charset="-122"/>
              </a:rPr>
              <a:t>登录时，如遗忘登录密码，请使用“找回密码”功能重置密码，根据企业情况，选择找回密码方式</a:t>
            </a:r>
          </a:p>
        </p:txBody>
      </p:sp>
      <p:pic>
        <p:nvPicPr>
          <p:cNvPr id="4" name="图片 3">
            <a:extLst>
              <a:ext uri="{FF2B5EF4-FFF2-40B4-BE49-F238E27FC236}">
                <a16:creationId xmlns:a16="http://schemas.microsoft.com/office/drawing/2014/main" id="{B6CFEF48-2FC8-4D4F-88D7-0FFE20F90FE6}"/>
              </a:ext>
            </a:extLst>
          </p:cNvPr>
          <p:cNvPicPr>
            <a:picLocks noChangeAspect="1"/>
          </p:cNvPicPr>
          <p:nvPr/>
        </p:nvPicPr>
        <p:blipFill>
          <a:blip r:embed="rId2"/>
          <a:stretch>
            <a:fillRect/>
          </a:stretch>
        </p:blipFill>
        <p:spPr>
          <a:xfrm>
            <a:off x="214312" y="1850261"/>
            <a:ext cx="4584951" cy="2602470"/>
          </a:xfrm>
          <a:prstGeom prst="rect">
            <a:avLst/>
          </a:prstGeom>
        </p:spPr>
      </p:pic>
      <p:pic>
        <p:nvPicPr>
          <p:cNvPr id="10" name="图片 9">
            <a:extLst>
              <a:ext uri="{FF2B5EF4-FFF2-40B4-BE49-F238E27FC236}">
                <a16:creationId xmlns:a16="http://schemas.microsoft.com/office/drawing/2014/main" id="{696CCCD8-EA0F-48A0-8DAE-B464A30FC478}"/>
              </a:ext>
            </a:extLst>
          </p:cNvPr>
          <p:cNvPicPr>
            <a:picLocks noChangeAspect="1"/>
          </p:cNvPicPr>
          <p:nvPr/>
        </p:nvPicPr>
        <p:blipFill>
          <a:blip r:embed="rId3"/>
          <a:stretch>
            <a:fillRect/>
          </a:stretch>
        </p:blipFill>
        <p:spPr>
          <a:xfrm>
            <a:off x="5075486" y="4048588"/>
            <a:ext cx="7000557" cy="2744081"/>
          </a:xfrm>
          <a:prstGeom prst="rect">
            <a:avLst/>
          </a:prstGeom>
        </p:spPr>
      </p:pic>
      <p:sp>
        <p:nvSpPr>
          <p:cNvPr id="11" name="箭头: 圆角右 10">
            <a:extLst>
              <a:ext uri="{FF2B5EF4-FFF2-40B4-BE49-F238E27FC236}">
                <a16:creationId xmlns:a16="http://schemas.microsoft.com/office/drawing/2014/main" id="{8A2CC942-9C2D-44BD-B3CA-28BED2C30160}"/>
              </a:ext>
            </a:extLst>
          </p:cNvPr>
          <p:cNvSpPr/>
          <p:nvPr/>
        </p:nvSpPr>
        <p:spPr>
          <a:xfrm rot="5400000">
            <a:off x="6366815" y="1542246"/>
            <a:ext cx="998885" cy="377350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836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9CC429C-396F-4AFF-B3BB-B56EBB35F1CC}"/>
              </a:ext>
            </a:extLst>
          </p:cNvPr>
          <p:cNvSpPr>
            <a:spLocks noGrp="1"/>
          </p:cNvSpPr>
          <p:nvPr>
            <p:ph type="title"/>
          </p:nvPr>
        </p:nvSpPr>
        <p:spPr>
          <a:xfrm>
            <a:off x="1063487" y="218660"/>
            <a:ext cx="10817880" cy="874644"/>
          </a:xfrm>
        </p:spPr>
        <p:txBody>
          <a:bodyPr>
            <a:normAutofit/>
          </a:bodyPr>
          <a:lstStyle/>
          <a:p>
            <a:r>
              <a:rPr lang="zh-CN" altLang="en-US" sz="4000" dirty="0">
                <a:solidFill>
                  <a:schemeClr val="bg1"/>
                </a:solidFill>
                <a:latin typeface="黑体" panose="02010609060101010101" pitchFamily="49" charset="-122"/>
                <a:ea typeface="黑体" panose="02010609060101010101" pitchFamily="49" charset="-122"/>
              </a:rPr>
              <a:t>一：登录科技部政务平台</a:t>
            </a:r>
            <a:endParaRPr lang="zh-CN" altLang="en-US" dirty="0">
              <a:solidFill>
                <a:schemeClr val="bg1"/>
              </a:solidFill>
            </a:endParaRPr>
          </a:p>
        </p:txBody>
      </p:sp>
      <p:sp>
        <p:nvSpPr>
          <p:cNvPr id="6" name="标题 6">
            <a:extLst>
              <a:ext uri="{FF2B5EF4-FFF2-40B4-BE49-F238E27FC236}">
                <a16:creationId xmlns:a16="http://schemas.microsoft.com/office/drawing/2014/main" id="{B102E249-CD6B-48A2-96A0-82D644E454D2}"/>
              </a:ext>
            </a:extLst>
          </p:cNvPr>
          <p:cNvSpPr txBox="1">
            <a:spLocks/>
          </p:cNvSpPr>
          <p:nvPr/>
        </p:nvSpPr>
        <p:spPr>
          <a:xfrm>
            <a:off x="1063488" y="1003851"/>
            <a:ext cx="10065026" cy="66763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0000"/>
              </a:lnSpc>
            </a:pPr>
            <a:r>
              <a:rPr lang="zh-CN" altLang="en-US" sz="2400" dirty="0">
                <a:solidFill>
                  <a:schemeClr val="bg1"/>
                </a:solidFill>
                <a:latin typeface="仿宋_GB2312" panose="02010609030101010101" pitchFamily="49" charset="-122"/>
                <a:ea typeface="仿宋_GB2312" panose="02010609030101010101" pitchFamily="49" charset="-122"/>
              </a:rPr>
              <a:t>登陆成功后显示界面</a:t>
            </a:r>
          </a:p>
        </p:txBody>
      </p:sp>
      <p:pic>
        <p:nvPicPr>
          <p:cNvPr id="8" name="图片 7">
            <a:extLst>
              <a:ext uri="{FF2B5EF4-FFF2-40B4-BE49-F238E27FC236}">
                <a16:creationId xmlns:a16="http://schemas.microsoft.com/office/drawing/2014/main" id="{542BF6CA-BC51-419A-A1E5-B98B5AD58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682" y="1671484"/>
            <a:ext cx="9961259" cy="5048054"/>
          </a:xfrm>
          <a:prstGeom prst="rect">
            <a:avLst/>
          </a:prstGeom>
        </p:spPr>
      </p:pic>
    </p:spTree>
    <p:extLst>
      <p:ext uri="{BB962C8B-B14F-4D97-AF65-F5344CB8AC3E}">
        <p14:creationId xmlns:p14="http://schemas.microsoft.com/office/powerpoint/2010/main" val="334880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9CC429C-396F-4AFF-B3BB-B56EBB35F1CC}"/>
              </a:ext>
            </a:extLst>
          </p:cNvPr>
          <p:cNvSpPr>
            <a:spLocks noGrp="1"/>
          </p:cNvSpPr>
          <p:nvPr>
            <p:ph type="title"/>
          </p:nvPr>
        </p:nvSpPr>
        <p:spPr>
          <a:xfrm>
            <a:off x="1063487" y="218660"/>
            <a:ext cx="10817880" cy="874644"/>
          </a:xfrm>
        </p:spPr>
        <p:txBody>
          <a:bodyPr>
            <a:normAutofit/>
          </a:bodyPr>
          <a:lstStyle/>
          <a:p>
            <a:r>
              <a:rPr lang="zh-CN" altLang="en-US" sz="4000" dirty="0">
                <a:solidFill>
                  <a:schemeClr val="bg1"/>
                </a:solidFill>
                <a:latin typeface="黑体" panose="02010609060101010101" pitchFamily="49" charset="-122"/>
                <a:ea typeface="黑体" panose="02010609060101010101" pitchFamily="49" charset="-122"/>
              </a:rPr>
              <a:t>二：实名认证流程</a:t>
            </a:r>
            <a:endParaRPr lang="zh-CN" altLang="en-US" dirty="0">
              <a:solidFill>
                <a:schemeClr val="bg1"/>
              </a:solidFill>
            </a:endParaRPr>
          </a:p>
        </p:txBody>
      </p:sp>
      <p:sp>
        <p:nvSpPr>
          <p:cNvPr id="6" name="标题 6">
            <a:extLst>
              <a:ext uri="{FF2B5EF4-FFF2-40B4-BE49-F238E27FC236}">
                <a16:creationId xmlns:a16="http://schemas.microsoft.com/office/drawing/2014/main" id="{B102E249-CD6B-48A2-96A0-82D644E454D2}"/>
              </a:ext>
            </a:extLst>
          </p:cNvPr>
          <p:cNvSpPr txBox="1">
            <a:spLocks/>
          </p:cNvSpPr>
          <p:nvPr/>
        </p:nvSpPr>
        <p:spPr>
          <a:xfrm>
            <a:off x="1063487" y="845036"/>
            <a:ext cx="10065026" cy="66763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0000"/>
              </a:lnSpc>
            </a:pPr>
            <a:r>
              <a:rPr lang="zh-CN" altLang="en-US" sz="2400" dirty="0">
                <a:solidFill>
                  <a:schemeClr val="bg1"/>
                </a:solidFill>
                <a:latin typeface="仿宋_GB2312" panose="02010609030101010101" pitchFamily="49" charset="-122"/>
                <a:ea typeface="仿宋_GB2312" panose="02010609030101010101" pitchFamily="49" charset="-122"/>
              </a:rPr>
              <a:t>选择进入“在线办事”</a:t>
            </a:r>
          </a:p>
        </p:txBody>
      </p:sp>
      <p:pic>
        <p:nvPicPr>
          <p:cNvPr id="3" name="图片 2">
            <a:extLst>
              <a:ext uri="{FF2B5EF4-FFF2-40B4-BE49-F238E27FC236}">
                <a16:creationId xmlns:a16="http://schemas.microsoft.com/office/drawing/2014/main" id="{5036F5C5-DF5C-4021-8321-8EA78CFDD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95" y="1962074"/>
            <a:ext cx="4969493" cy="4050890"/>
          </a:xfrm>
          <a:prstGeom prst="rect">
            <a:avLst/>
          </a:prstGeom>
        </p:spPr>
      </p:pic>
      <p:sp>
        <p:nvSpPr>
          <p:cNvPr id="9" name="箭头: 右 8">
            <a:extLst>
              <a:ext uri="{FF2B5EF4-FFF2-40B4-BE49-F238E27FC236}">
                <a16:creationId xmlns:a16="http://schemas.microsoft.com/office/drawing/2014/main" id="{9D73E538-B0E5-4F56-B833-93FA077719BF}"/>
              </a:ext>
            </a:extLst>
          </p:cNvPr>
          <p:cNvSpPr/>
          <p:nvPr/>
        </p:nvSpPr>
        <p:spPr>
          <a:xfrm>
            <a:off x="5270090" y="3687097"/>
            <a:ext cx="1199536" cy="845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3CCA4D85-6321-4A28-84C3-C6C4E8F74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712" y="1962074"/>
            <a:ext cx="5525393" cy="4050890"/>
          </a:xfrm>
          <a:prstGeom prst="rect">
            <a:avLst/>
          </a:prstGeom>
        </p:spPr>
      </p:pic>
    </p:spTree>
    <p:extLst>
      <p:ext uri="{BB962C8B-B14F-4D97-AF65-F5344CB8AC3E}">
        <p14:creationId xmlns:p14="http://schemas.microsoft.com/office/powerpoint/2010/main" val="6600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9CC429C-396F-4AFF-B3BB-B56EBB35F1CC}"/>
              </a:ext>
            </a:extLst>
          </p:cNvPr>
          <p:cNvSpPr>
            <a:spLocks noGrp="1"/>
          </p:cNvSpPr>
          <p:nvPr>
            <p:ph type="title"/>
          </p:nvPr>
        </p:nvSpPr>
        <p:spPr>
          <a:xfrm>
            <a:off x="1063487" y="218660"/>
            <a:ext cx="10817880" cy="874644"/>
          </a:xfrm>
        </p:spPr>
        <p:txBody>
          <a:bodyPr>
            <a:normAutofit/>
          </a:bodyPr>
          <a:lstStyle/>
          <a:p>
            <a:r>
              <a:rPr lang="zh-CN" altLang="en-US" sz="4000" dirty="0">
                <a:solidFill>
                  <a:schemeClr val="bg1"/>
                </a:solidFill>
                <a:latin typeface="黑体" panose="02010609060101010101" pitchFamily="49" charset="-122"/>
                <a:ea typeface="黑体" panose="02010609060101010101" pitchFamily="49" charset="-122"/>
              </a:rPr>
              <a:t>实名认证</a:t>
            </a:r>
            <a:r>
              <a:rPr lang="en-US" altLang="zh-CN" sz="4000" dirty="0">
                <a:solidFill>
                  <a:schemeClr val="bg1"/>
                </a:solidFill>
                <a:latin typeface="黑体" panose="02010609060101010101" pitchFamily="49" charset="-122"/>
                <a:ea typeface="黑体" panose="02010609060101010101" pitchFamily="49" charset="-122"/>
              </a:rPr>
              <a:t>-</a:t>
            </a:r>
            <a:r>
              <a:rPr lang="zh-CN" altLang="en-US" sz="4000" dirty="0">
                <a:solidFill>
                  <a:schemeClr val="bg1"/>
                </a:solidFill>
                <a:latin typeface="黑体" panose="02010609060101010101" pitchFamily="49" charset="-122"/>
                <a:ea typeface="黑体" panose="02010609060101010101" pitchFamily="49" charset="-122"/>
              </a:rPr>
              <a:t>更新法人信息</a:t>
            </a:r>
            <a:endParaRPr lang="zh-CN" altLang="en-US" dirty="0">
              <a:solidFill>
                <a:schemeClr val="bg1"/>
              </a:solidFill>
            </a:endParaRPr>
          </a:p>
        </p:txBody>
      </p:sp>
      <p:sp>
        <p:nvSpPr>
          <p:cNvPr id="6" name="标题 6">
            <a:extLst>
              <a:ext uri="{FF2B5EF4-FFF2-40B4-BE49-F238E27FC236}">
                <a16:creationId xmlns:a16="http://schemas.microsoft.com/office/drawing/2014/main" id="{B102E249-CD6B-48A2-96A0-82D644E454D2}"/>
              </a:ext>
            </a:extLst>
          </p:cNvPr>
          <p:cNvSpPr txBox="1">
            <a:spLocks/>
          </p:cNvSpPr>
          <p:nvPr/>
        </p:nvSpPr>
        <p:spPr>
          <a:xfrm>
            <a:off x="1063487" y="845036"/>
            <a:ext cx="10065026" cy="66763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0000"/>
              </a:lnSpc>
            </a:pPr>
            <a:r>
              <a:rPr lang="zh-CN" altLang="en-US" sz="2400" dirty="0">
                <a:solidFill>
                  <a:schemeClr val="bg1"/>
                </a:solidFill>
                <a:latin typeface="仿宋_GB2312" panose="02010609030101010101" pitchFamily="49" charset="-122"/>
                <a:ea typeface="仿宋_GB2312" panose="02010609030101010101" pitchFamily="49" charset="-122"/>
              </a:rPr>
              <a:t>进入“我的信息”，根据要求更新“法人信息”、“主代办人信息”</a:t>
            </a:r>
          </a:p>
        </p:txBody>
      </p:sp>
      <p:sp>
        <p:nvSpPr>
          <p:cNvPr id="8" name="文本框 7">
            <a:extLst>
              <a:ext uri="{FF2B5EF4-FFF2-40B4-BE49-F238E27FC236}">
                <a16:creationId xmlns:a16="http://schemas.microsoft.com/office/drawing/2014/main" id="{A1C20DDB-DEC7-4508-A65D-054CD7525BE8}"/>
              </a:ext>
            </a:extLst>
          </p:cNvPr>
          <p:cNvSpPr txBox="1"/>
          <p:nvPr/>
        </p:nvSpPr>
        <p:spPr>
          <a:xfrm>
            <a:off x="8967019" y="3340504"/>
            <a:ext cx="2428567" cy="1569660"/>
          </a:xfrm>
          <a:prstGeom prst="rect">
            <a:avLst/>
          </a:prstGeom>
          <a:noFill/>
        </p:spPr>
        <p:txBody>
          <a:bodyPr wrap="square" rtlCol="0">
            <a:spAutoFit/>
          </a:bodyPr>
          <a:lstStyle/>
          <a:p>
            <a:r>
              <a:rPr lang="zh-CN" altLang="en-US" sz="2400" dirty="0">
                <a:solidFill>
                  <a:srgbClr val="002060"/>
                </a:solidFill>
                <a:latin typeface="楷体_GB2312" panose="02010609030101010101" pitchFamily="49" charset="-122"/>
                <a:ea typeface="楷体_GB2312" panose="02010609030101010101" pitchFamily="49" charset="-122"/>
              </a:rPr>
              <a:t>如信息补充完整，系统审核通过，会显示“国家平台实名认证通过”</a:t>
            </a:r>
          </a:p>
        </p:txBody>
      </p:sp>
      <p:pic>
        <p:nvPicPr>
          <p:cNvPr id="11" name="图片 10">
            <a:extLst>
              <a:ext uri="{FF2B5EF4-FFF2-40B4-BE49-F238E27FC236}">
                <a16:creationId xmlns:a16="http://schemas.microsoft.com/office/drawing/2014/main" id="{F9E90D9F-0557-4671-AA5F-3A1FA6162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898821"/>
            <a:ext cx="5991225" cy="619125"/>
          </a:xfrm>
          <a:prstGeom prst="rect">
            <a:avLst/>
          </a:prstGeom>
        </p:spPr>
      </p:pic>
      <p:sp>
        <p:nvSpPr>
          <p:cNvPr id="12" name="箭头: 下 11">
            <a:extLst>
              <a:ext uri="{FF2B5EF4-FFF2-40B4-BE49-F238E27FC236}">
                <a16:creationId xmlns:a16="http://schemas.microsoft.com/office/drawing/2014/main" id="{9570CDED-3E26-4F9E-9D1B-D4E6B4D91A3D}"/>
              </a:ext>
            </a:extLst>
          </p:cNvPr>
          <p:cNvSpPr/>
          <p:nvPr/>
        </p:nvSpPr>
        <p:spPr>
          <a:xfrm>
            <a:off x="9881419" y="4910164"/>
            <a:ext cx="452284" cy="881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id="{477C3B19-0A53-4984-8A57-F043981CB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72" y="1512669"/>
            <a:ext cx="8168443" cy="4171949"/>
          </a:xfrm>
          <a:prstGeom prst="rect">
            <a:avLst/>
          </a:prstGeom>
        </p:spPr>
      </p:pic>
    </p:spTree>
    <p:extLst>
      <p:ext uri="{BB962C8B-B14F-4D97-AF65-F5344CB8AC3E}">
        <p14:creationId xmlns:p14="http://schemas.microsoft.com/office/powerpoint/2010/main" val="1641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09CC429C-396F-4AFF-B3BB-B56EBB35F1CC}"/>
              </a:ext>
            </a:extLst>
          </p:cNvPr>
          <p:cNvSpPr>
            <a:spLocks noGrp="1"/>
          </p:cNvSpPr>
          <p:nvPr>
            <p:ph type="title"/>
          </p:nvPr>
        </p:nvSpPr>
        <p:spPr>
          <a:xfrm>
            <a:off x="1063487" y="218660"/>
            <a:ext cx="10817880" cy="874644"/>
          </a:xfrm>
        </p:spPr>
        <p:txBody>
          <a:bodyPr>
            <a:normAutofit/>
          </a:bodyPr>
          <a:lstStyle/>
          <a:p>
            <a:r>
              <a:rPr lang="zh-CN" altLang="en-US" sz="4000" dirty="0">
                <a:solidFill>
                  <a:schemeClr val="bg1"/>
                </a:solidFill>
                <a:latin typeface="黑体" panose="02010609060101010101" pitchFamily="49" charset="-122"/>
                <a:ea typeface="黑体" panose="02010609060101010101" pitchFamily="49" charset="-122"/>
              </a:rPr>
              <a:t>实名认证</a:t>
            </a:r>
            <a:r>
              <a:rPr lang="en-US" altLang="zh-CN" sz="4000" dirty="0">
                <a:solidFill>
                  <a:schemeClr val="bg1"/>
                </a:solidFill>
                <a:latin typeface="黑体" panose="02010609060101010101" pitchFamily="49" charset="-122"/>
                <a:ea typeface="黑体" panose="02010609060101010101" pitchFamily="49" charset="-122"/>
              </a:rPr>
              <a:t>-</a:t>
            </a:r>
            <a:r>
              <a:rPr lang="zh-CN" altLang="en-US" sz="4000" dirty="0">
                <a:solidFill>
                  <a:schemeClr val="bg1"/>
                </a:solidFill>
                <a:latin typeface="黑体" panose="02010609060101010101" pitchFamily="49" charset="-122"/>
                <a:ea typeface="黑体" panose="02010609060101010101" pitchFamily="49" charset="-122"/>
              </a:rPr>
              <a:t>更新“主代办人信息”</a:t>
            </a:r>
            <a:endParaRPr lang="zh-CN" altLang="en-US" dirty="0">
              <a:solidFill>
                <a:schemeClr val="bg1"/>
              </a:solidFill>
            </a:endParaRPr>
          </a:p>
        </p:txBody>
      </p:sp>
      <p:sp>
        <p:nvSpPr>
          <p:cNvPr id="6" name="标题 6">
            <a:extLst>
              <a:ext uri="{FF2B5EF4-FFF2-40B4-BE49-F238E27FC236}">
                <a16:creationId xmlns:a16="http://schemas.microsoft.com/office/drawing/2014/main" id="{B102E249-CD6B-48A2-96A0-82D644E454D2}"/>
              </a:ext>
            </a:extLst>
          </p:cNvPr>
          <p:cNvSpPr txBox="1">
            <a:spLocks/>
          </p:cNvSpPr>
          <p:nvPr/>
        </p:nvSpPr>
        <p:spPr>
          <a:xfrm>
            <a:off x="1063487" y="845036"/>
            <a:ext cx="10065026" cy="667633"/>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0000"/>
              </a:lnSpc>
            </a:pPr>
            <a:r>
              <a:rPr lang="zh-CN" altLang="en-US" sz="2400" dirty="0">
                <a:solidFill>
                  <a:schemeClr val="bg1"/>
                </a:solidFill>
                <a:latin typeface="仿宋_GB2312" panose="02010609030101010101" pitchFamily="49" charset="-122"/>
                <a:ea typeface="仿宋_GB2312" panose="02010609030101010101" pitchFamily="49" charset="-122"/>
              </a:rPr>
              <a:t>进入“我的信息”，根据要求更新“法人信息”、“主代办人信息”</a:t>
            </a:r>
          </a:p>
        </p:txBody>
      </p:sp>
      <p:sp>
        <p:nvSpPr>
          <p:cNvPr id="8" name="文本框 7">
            <a:extLst>
              <a:ext uri="{FF2B5EF4-FFF2-40B4-BE49-F238E27FC236}">
                <a16:creationId xmlns:a16="http://schemas.microsoft.com/office/drawing/2014/main" id="{74DD4EBD-4309-472F-9997-739F2819CAF3}"/>
              </a:ext>
            </a:extLst>
          </p:cNvPr>
          <p:cNvSpPr txBox="1"/>
          <p:nvPr/>
        </p:nvSpPr>
        <p:spPr>
          <a:xfrm>
            <a:off x="8838107" y="3552233"/>
            <a:ext cx="2428567" cy="1569660"/>
          </a:xfrm>
          <a:prstGeom prst="rect">
            <a:avLst/>
          </a:prstGeom>
          <a:noFill/>
        </p:spPr>
        <p:txBody>
          <a:bodyPr wrap="square" rtlCol="0">
            <a:spAutoFit/>
          </a:bodyPr>
          <a:lstStyle/>
          <a:p>
            <a:r>
              <a:rPr lang="zh-CN" altLang="en-US" sz="2400" dirty="0">
                <a:solidFill>
                  <a:srgbClr val="002060"/>
                </a:solidFill>
                <a:latin typeface="楷体_GB2312" panose="02010609030101010101" pitchFamily="49" charset="-122"/>
                <a:ea typeface="楷体_GB2312" panose="02010609030101010101" pitchFamily="49" charset="-122"/>
              </a:rPr>
              <a:t>如信息补充完整，系统审核通过，会显示“国家平台实名认证通过”</a:t>
            </a:r>
          </a:p>
        </p:txBody>
      </p:sp>
      <p:sp>
        <p:nvSpPr>
          <p:cNvPr id="9" name="箭头: 下 8">
            <a:extLst>
              <a:ext uri="{FF2B5EF4-FFF2-40B4-BE49-F238E27FC236}">
                <a16:creationId xmlns:a16="http://schemas.microsoft.com/office/drawing/2014/main" id="{FB1C2FC8-48CE-4949-83A3-0F4C5DC7B88F}"/>
              </a:ext>
            </a:extLst>
          </p:cNvPr>
          <p:cNvSpPr/>
          <p:nvPr/>
        </p:nvSpPr>
        <p:spPr>
          <a:xfrm>
            <a:off x="9683972" y="5121893"/>
            <a:ext cx="452284" cy="881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5E39B246-A63F-4761-BFC4-BE616F314B3C}"/>
              </a:ext>
            </a:extLst>
          </p:cNvPr>
          <p:cNvPicPr>
            <a:picLocks noChangeAspect="1"/>
          </p:cNvPicPr>
          <p:nvPr/>
        </p:nvPicPr>
        <p:blipFill>
          <a:blip r:embed="rId2"/>
          <a:stretch>
            <a:fillRect/>
          </a:stretch>
        </p:blipFill>
        <p:spPr>
          <a:xfrm>
            <a:off x="8691716" y="6166859"/>
            <a:ext cx="2499577" cy="472481"/>
          </a:xfrm>
          <a:prstGeom prst="rect">
            <a:avLst/>
          </a:prstGeom>
        </p:spPr>
      </p:pic>
      <p:pic>
        <p:nvPicPr>
          <p:cNvPr id="12" name="图片 11">
            <a:extLst>
              <a:ext uri="{FF2B5EF4-FFF2-40B4-BE49-F238E27FC236}">
                <a16:creationId xmlns:a16="http://schemas.microsoft.com/office/drawing/2014/main" id="{5CDDB2F6-F2DB-4DB2-AABD-765C7EA1E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00" y="1483014"/>
            <a:ext cx="8190516" cy="4355985"/>
          </a:xfrm>
          <a:prstGeom prst="rect">
            <a:avLst/>
          </a:prstGeom>
        </p:spPr>
      </p:pic>
    </p:spTree>
    <p:extLst>
      <p:ext uri="{BB962C8B-B14F-4D97-AF65-F5344CB8AC3E}">
        <p14:creationId xmlns:p14="http://schemas.microsoft.com/office/powerpoint/2010/main" val="280050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07C6D4BE-BE43-48E2-9817-5172942BA3DB}"/>
              </a:ext>
            </a:extLst>
          </p:cNvPr>
          <p:cNvSpPr>
            <a:spLocks noGrp="1"/>
          </p:cNvSpPr>
          <p:nvPr>
            <p:ph type="title"/>
          </p:nvPr>
        </p:nvSpPr>
        <p:spPr>
          <a:xfrm>
            <a:off x="732504" y="329096"/>
            <a:ext cx="8761411" cy="1064590"/>
          </a:xfrm>
        </p:spPr>
        <p:txBody>
          <a:bodyPr>
            <a:normAutofit/>
          </a:bodyPr>
          <a:lstStyle/>
          <a:p>
            <a:r>
              <a:rPr lang="zh-CN" altLang="en-US" sz="4800" dirty="0">
                <a:solidFill>
                  <a:srgbClr val="002060"/>
                </a:solidFill>
                <a:latin typeface="方正小标宋简体" panose="02010601030101010101" pitchFamily="2" charset="-122"/>
                <a:ea typeface="方正小标宋简体" panose="02010601030101010101" pitchFamily="2" charset="-122"/>
              </a:rPr>
              <a:t>实名认证指南</a:t>
            </a:r>
          </a:p>
        </p:txBody>
      </p:sp>
      <p:sp>
        <p:nvSpPr>
          <p:cNvPr id="3" name="文本框 2">
            <a:extLst>
              <a:ext uri="{FF2B5EF4-FFF2-40B4-BE49-F238E27FC236}">
                <a16:creationId xmlns:a16="http://schemas.microsoft.com/office/drawing/2014/main" id="{F506F246-21E6-4209-A142-BDE17052A7EE}"/>
              </a:ext>
            </a:extLst>
          </p:cNvPr>
          <p:cNvSpPr txBox="1"/>
          <p:nvPr/>
        </p:nvSpPr>
        <p:spPr>
          <a:xfrm>
            <a:off x="732504" y="1393686"/>
            <a:ext cx="10156722" cy="3170099"/>
          </a:xfrm>
          <a:prstGeom prst="rect">
            <a:avLst/>
          </a:prstGeom>
          <a:noFill/>
        </p:spPr>
        <p:txBody>
          <a:bodyPr wrap="square" rtlCol="0">
            <a:spAutoFit/>
          </a:bodyPr>
          <a:lstStyle/>
          <a:p>
            <a:pPr algn="l"/>
            <a:r>
              <a:rPr lang="zh-CN" altLang="en-US" sz="3200" b="0" i="0" dirty="0">
                <a:solidFill>
                  <a:srgbClr val="000000"/>
                </a:solidFill>
                <a:effectLst/>
                <a:latin typeface="黑体" panose="02010609060101010101" pitchFamily="49" charset="-122"/>
                <a:ea typeface="黑体" panose="02010609060101010101" pitchFamily="49" charset="-122"/>
              </a:rPr>
              <a:t>★法人、主代办人都须通过实名认证</a:t>
            </a:r>
            <a:endParaRPr lang="en-US" altLang="zh-CN" sz="3200" b="0" i="0" dirty="0">
              <a:solidFill>
                <a:srgbClr val="000000"/>
              </a:solidFill>
              <a:effectLst/>
              <a:latin typeface="黑体" panose="02010609060101010101" pitchFamily="49" charset="-122"/>
              <a:ea typeface="黑体" panose="02010609060101010101" pitchFamily="49" charset="-122"/>
            </a:endParaRPr>
          </a:p>
          <a:p>
            <a:pPr algn="l"/>
            <a:r>
              <a:rPr lang="zh-CN" altLang="en-US" sz="2800" b="0" i="0" dirty="0">
                <a:solidFill>
                  <a:srgbClr val="000000"/>
                </a:solidFill>
                <a:effectLst/>
                <a:latin typeface="仿宋_GB2312" panose="02010609030101010101" pitchFamily="49" charset="-122"/>
                <a:ea typeface="仿宋_GB2312" panose="02010609030101010101" pitchFamily="49" charset="-122"/>
              </a:rPr>
              <a:t>根据国务院办公厅要求，所有用户必须进行“实名认证”。根据科技部要求，不能实名认证的法人，须进行“审核认证”。</a:t>
            </a:r>
          </a:p>
          <a:p>
            <a:pPr algn="l"/>
            <a:r>
              <a:rPr lang="zh-CN" altLang="en-US" sz="2800" b="0" i="0" dirty="0">
                <a:solidFill>
                  <a:srgbClr val="000000"/>
                </a:solidFill>
                <a:effectLst/>
                <a:latin typeface="仿宋_GB2312" panose="02010609030101010101" pitchFamily="49" charset="-122"/>
                <a:ea typeface="仿宋_GB2312" panose="02010609030101010101" pitchFamily="49" charset="-122"/>
              </a:rPr>
              <a:t>“主代办人”是经过法定代表人授权</a:t>
            </a:r>
            <a:r>
              <a:rPr lang="en-US" altLang="zh-CN" sz="2800" b="0" i="0" dirty="0">
                <a:solidFill>
                  <a:srgbClr val="000000"/>
                </a:solidFill>
                <a:effectLst/>
                <a:latin typeface="仿宋_GB2312" panose="02010609030101010101" pitchFamily="49" charset="-122"/>
                <a:ea typeface="仿宋_GB2312" panose="02010609030101010101" pitchFamily="49" charset="-122"/>
              </a:rPr>
              <a:t>,</a:t>
            </a:r>
            <a:r>
              <a:rPr lang="zh-CN" altLang="en-US" sz="2800" b="0" i="0" dirty="0">
                <a:solidFill>
                  <a:srgbClr val="000000"/>
                </a:solidFill>
                <a:effectLst/>
                <a:latin typeface="仿宋_GB2312" panose="02010609030101010101" pitchFamily="49" charset="-122"/>
                <a:ea typeface="仿宋_GB2312" panose="02010609030101010101" pitchFamily="49" charset="-122"/>
              </a:rPr>
              <a:t>代理法人办理“科学技术部政务服务平台”的主要负责人。</a:t>
            </a:r>
          </a:p>
          <a:p>
            <a:pPr algn="l"/>
            <a:r>
              <a:rPr lang="zh-CN" altLang="en-US" sz="2800" b="0" i="0" dirty="0">
                <a:solidFill>
                  <a:srgbClr val="000000"/>
                </a:solidFill>
                <a:effectLst/>
                <a:latin typeface="仿宋_GB2312" panose="02010609030101010101" pitchFamily="49" charset="-122"/>
                <a:ea typeface="仿宋_GB2312" panose="02010609030101010101" pitchFamily="49" charset="-122"/>
              </a:rPr>
              <a:t> 法人、主代办人都实名认证通过或审核认证通过，才可以进行相关事项办理操作。</a:t>
            </a:r>
          </a:p>
        </p:txBody>
      </p:sp>
    </p:spTree>
    <p:extLst>
      <p:ext uri="{BB962C8B-B14F-4D97-AF65-F5344CB8AC3E}">
        <p14:creationId xmlns:p14="http://schemas.microsoft.com/office/powerpoint/2010/main" val="1184899538"/>
      </p:ext>
    </p:extLst>
  </p:cSld>
  <p:clrMapOvr>
    <a:masterClrMapping/>
  </p:clrMapOvr>
</p:sld>
</file>

<file path=ppt/theme/theme1.xml><?xml version="1.0" encoding="utf-8"?>
<a:theme xmlns:a="http://schemas.openxmlformats.org/drawingml/2006/main" name="切片">
  <a:themeElements>
    <a:clrScheme name="切片">
      <a:dk1>
        <a:sysClr val="windowText" lastClr="40404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切片">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片">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106</TotalTime>
  <Words>626</Words>
  <Application>Microsoft Office PowerPoint</Application>
  <PresentationFormat>宽屏</PresentationFormat>
  <Paragraphs>36</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方正小标宋简体</vt:lpstr>
      <vt:lpstr>仿宋_GB2312</vt:lpstr>
      <vt:lpstr>黑体</vt:lpstr>
      <vt:lpstr>楷体_GB2312</vt:lpstr>
      <vt:lpstr>Century Gothic</vt:lpstr>
      <vt:lpstr>Wingdings 3</vt:lpstr>
      <vt:lpstr>切片</vt:lpstr>
      <vt:lpstr>2020年度火炬统计工作培训         --科技部政务平台账号认证流程</vt:lpstr>
      <vt:lpstr>一：登录科技部政务平台 1. 确认登录账号 （政务平台企业法人登录账号一般与原火炬中心单点登录系统账号一致，为企业18位统一社会信用代码） 如不确定账号，可到原单点登录系统查询 查询链接：https://tj.chinatorch.org.cn/</vt:lpstr>
      <vt:lpstr>一：登录科技部政务平台</vt:lpstr>
      <vt:lpstr>一：登录科技部政务平台</vt:lpstr>
      <vt:lpstr>一：登录科技部政务平台</vt:lpstr>
      <vt:lpstr>二：实名认证流程</vt:lpstr>
      <vt:lpstr>实名认证-更新法人信息</vt:lpstr>
      <vt:lpstr>实名认证-更新“主代办人信息”</vt:lpstr>
      <vt:lpstr>实名认证指南</vt:lpstr>
      <vt:lpstr>实名认证规则</vt:lpstr>
      <vt:lpstr>实名认证规则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2020年度火炬统计工作培训         --科技部政务平台账号认证流程</dc:title>
  <dc:creator>L</dc:creator>
  <cp:lastModifiedBy>Windows</cp:lastModifiedBy>
  <cp:revision>15</cp:revision>
  <dcterms:created xsi:type="dcterms:W3CDTF">2021-01-08T02:48:24Z</dcterms:created>
  <dcterms:modified xsi:type="dcterms:W3CDTF">2021-01-14T01:32:15Z</dcterms:modified>
</cp:coreProperties>
</file>